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1.gif" ContentType="image/gif"/>
  <Override PartName="/ppt/media/image12.gif" ContentType="image/gif"/>
  <Override PartName="/ppt/media/image15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1"/>
  </p:sldMasterIdLst>
  <p:notesMasterIdLst>
    <p:notesMasterId r:id="rId14"/>
  </p:notesMasterIdLst>
  <p:handoutMasterIdLst>
    <p:handoutMasterId r:id="rId15"/>
  </p:handoutMasterIdLst>
  <p:sldIdLst>
    <p:sldId id="5465" r:id="rId2"/>
    <p:sldId id="5513" r:id="rId3"/>
    <p:sldId id="5514" r:id="rId4"/>
    <p:sldId id="5523" r:id="rId5"/>
    <p:sldId id="5515" r:id="rId6"/>
    <p:sldId id="5516" r:id="rId7"/>
    <p:sldId id="5517" r:id="rId8"/>
    <p:sldId id="5518" r:id="rId9"/>
    <p:sldId id="5519" r:id="rId10"/>
    <p:sldId id="5520" r:id="rId11"/>
    <p:sldId id="5521" r:id="rId12"/>
    <p:sldId id="5522" r:id="rId13"/>
  </p:sldIdLst>
  <p:sldSz cx="9144000" cy="6858000" type="letter"/>
  <p:notesSz cx="7019925" cy="9305925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ahoma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31">
          <p15:clr>
            <a:srgbClr val="A4A3A4"/>
          </p15:clr>
        </p15:guide>
        <p15:guide id="2" pos="22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6DA5"/>
    <a:srgbClr val="369EFF"/>
    <a:srgbClr val="FF6600"/>
    <a:srgbClr val="20509E"/>
    <a:srgbClr val="074CC8"/>
    <a:srgbClr val="2B84C8"/>
    <a:srgbClr val="CCECFF"/>
    <a:srgbClr val="FFCC00"/>
    <a:srgbClr val="C5F8BE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9" autoAdjust="0"/>
    <p:restoredTop sz="94318" autoAdjust="0"/>
  </p:normalViewPr>
  <p:slideViewPr>
    <p:cSldViewPr snapToGrid="0">
      <p:cViewPr varScale="1">
        <p:scale>
          <a:sx n="69" d="100"/>
          <a:sy n="69" d="100"/>
        </p:scale>
        <p:origin x="-136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17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2190" y="-102"/>
      </p:cViewPr>
      <p:guideLst>
        <p:guide orient="horz" pos="2931"/>
        <p:guide pos="22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ChangeArrowheads="1"/>
          </p:cNvSpPr>
          <p:nvPr/>
        </p:nvSpPr>
        <p:spPr bwMode="auto">
          <a:xfrm>
            <a:off x="6550025" y="8905875"/>
            <a:ext cx="398463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167" tIns="44784" rIns="91167" bIns="44784" anchor="ctr">
            <a:spAutoFit/>
          </a:bodyPr>
          <a:lstStyle/>
          <a:p>
            <a:pPr algn="r" defTabSz="922338" eaLnBrk="0" hangingPunct="0">
              <a:defRPr/>
            </a:pPr>
            <a:fld id="{98547D6A-86D8-4B2C-A3E0-E8BE816D38E9}" type="slidenum">
              <a:rPr lang="en-US" sz="1400">
                <a:latin typeface="Arial" pitchFamily="34" charset="0"/>
              </a:rPr>
              <a:pPr algn="r" defTabSz="922338" eaLnBrk="0" hangingPunct="0">
                <a:defRPr/>
              </a:pPr>
              <a:t>‹#›</a:t>
            </a:fld>
            <a:endParaRPr lang="en-US" sz="1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69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9600"/>
            <a:ext cx="5149850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167" tIns="44784" rIns="91167" bIns="447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275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0625" y="703263"/>
            <a:ext cx="4635500" cy="3476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6550025" y="8905875"/>
            <a:ext cx="398463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167" tIns="44784" rIns="91167" bIns="44784" anchor="ctr">
            <a:spAutoFit/>
          </a:bodyPr>
          <a:lstStyle/>
          <a:p>
            <a:pPr algn="r" defTabSz="922338" eaLnBrk="0" hangingPunct="0">
              <a:defRPr/>
            </a:pPr>
            <a:fld id="{D029D9A4-F63A-4746-B018-6F295AA93EC0}" type="slidenum">
              <a:rPr lang="en-US" sz="1400">
                <a:latin typeface="Arial" pitchFamily="34" charset="0"/>
              </a:rPr>
              <a:pPr algn="r" defTabSz="922338" eaLnBrk="0" hangingPunct="0">
                <a:defRPr/>
              </a:pPr>
              <a:t>‹#›</a:t>
            </a:fld>
            <a:endParaRPr lang="en-US" sz="1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614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5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en-US" sz="440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sz="32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4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en-US" sz="4400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sz="3200" dirty="0">
              <a:latin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CCECFF"/>
              </a:gs>
              <a:gs pos="100000">
                <a:srgbClr val="CCECFF">
                  <a:alpha val="12000"/>
                </a:srgbClr>
              </a:gs>
            </a:gsLst>
            <a:lin ang="4980000" scaled="0"/>
            <a:tileRect/>
          </a:gradFill>
          <a:ln w="57150">
            <a:noFill/>
            <a:round/>
            <a:headEnd type="oval" w="med" len="med"/>
            <a:tailEnd type="triangle" w="med" len="med"/>
          </a:ln>
          <a:extLst/>
        </p:spPr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4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6298E-A4A4-49C1-B753-822D77AECC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5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1"/>
            <a:ext cx="9144000" cy="845575"/>
          </a:xfrm>
          <a:solidFill>
            <a:schemeClr val="bg1">
              <a:lumMod val="95000"/>
            </a:schemeClr>
          </a:solidFill>
          <a:effectLst/>
        </p:spPr>
        <p:txBody>
          <a:bodyPr lIns="548640"/>
          <a:lstStyle>
            <a:lvl1pPr algn="l">
              <a:defRPr sz="3200" b="0">
                <a:solidFill>
                  <a:srgbClr val="246DA5"/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7858"/>
            <a:ext cx="8229600" cy="4828305"/>
          </a:xfrm>
        </p:spPr>
        <p:txBody>
          <a:bodyPr lIns="0" rIns="0"/>
          <a:lstStyle>
            <a:lvl1pPr marL="342900" indent="-342900">
              <a:spcBef>
                <a:spcPts val="30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356616" indent="0" algn="l">
              <a:spcBef>
                <a:spcPts val="0"/>
              </a:spcBef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228600" indent="0" algn="l">
              <a:spcBef>
                <a:spcPts val="0"/>
              </a:spcBef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228600" indent="0" algn="l">
              <a:spcBef>
                <a:spcPts val="0"/>
              </a:spcBef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228600" indent="0" algn="l">
              <a:spcBef>
                <a:spcPts val="0"/>
              </a:spcBef>
              <a:buClr>
                <a:schemeClr val="bg2"/>
              </a:buClr>
              <a:buSzPct val="76000"/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0" y="826042"/>
            <a:ext cx="9144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64904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1"/>
            <a:ext cx="9144000" cy="845575"/>
          </a:xfrm>
          <a:solidFill>
            <a:schemeClr val="bg1">
              <a:lumMod val="95000"/>
            </a:schemeClr>
          </a:solidFill>
          <a:effectLst/>
        </p:spPr>
        <p:txBody>
          <a:bodyPr lIns="548640"/>
          <a:lstStyle>
            <a:lvl1pPr algn="l">
              <a:defRPr sz="3200" b="0">
                <a:solidFill>
                  <a:srgbClr val="2B84C8"/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7858"/>
            <a:ext cx="8229600" cy="4828305"/>
          </a:xfrm>
        </p:spPr>
        <p:txBody>
          <a:bodyPr/>
          <a:lstStyle>
            <a:lvl1pPr marL="342900" indent="-342900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356616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2pPr>
            <a:lvl3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3pPr>
            <a:lvl4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4pPr>
            <a:lvl5pPr marL="228600" indent="0">
              <a:spcBef>
                <a:spcPts val="600"/>
              </a:spcBef>
              <a:buClr>
                <a:schemeClr val="bg2"/>
              </a:buClr>
              <a:buSzPct val="76000"/>
              <a:buFont typeface="Arial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Arrow Connector 4"/>
          <p:cNvCxnSpPr/>
          <p:nvPr userDrawn="1"/>
        </p:nvCxnSpPr>
        <p:spPr bwMode="auto">
          <a:xfrm>
            <a:off x="0" y="826042"/>
            <a:ext cx="9234931" cy="123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6A6A6"/>
            </a:solidFill>
            <a:prstDash val="solid"/>
            <a:miter lim="800000"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238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45575"/>
          </a:xfrm>
          <a:solidFill>
            <a:srgbClr val="F2F2F2"/>
          </a:solidFill>
        </p:spPr>
        <p:txBody>
          <a:bodyPr lIns="365760"/>
          <a:lstStyle>
            <a:lvl1pPr algn="l">
              <a:defRPr sz="3200" b="0">
                <a:solidFill>
                  <a:srgbClr val="2B84C8"/>
                </a:solidFill>
                <a:effectLst/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0" y="850700"/>
            <a:ext cx="9144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A6A6A6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2615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907" r:id="rId2"/>
    <p:sldLayoutId id="2147483893" r:id="rId3"/>
    <p:sldLayoutId id="2147483908" r:id="rId4"/>
    <p:sldLayoutId id="2147483947" r:id="rId5"/>
    <p:sldLayoutId id="2147483911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2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4"/>
          <p:cNvSpPr txBox="1">
            <a:spLocks noChangeArrowheads="1"/>
          </p:cNvSpPr>
          <p:nvPr/>
        </p:nvSpPr>
        <p:spPr bwMode="auto">
          <a:xfrm>
            <a:off x="0" y="2967336"/>
            <a:ext cx="9144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5400" dirty="0" smtClean="0">
                <a:solidFill>
                  <a:srgbClr val="00B0F0"/>
                </a:solidFill>
                <a:latin typeface="Calibri" pitchFamily="34" charset="0"/>
              </a:rPr>
              <a:t>*</a:t>
            </a:r>
            <a:r>
              <a:rPr lang="en-US" sz="5400" dirty="0" smtClean="0">
                <a:solidFill>
                  <a:srgbClr val="00B0F0"/>
                </a:solidFill>
                <a:latin typeface="Calibri" pitchFamily="34" charset="0"/>
              </a:rPr>
              <a:t>ALE_STRUCTURED_FSI</a:t>
            </a:r>
            <a:endParaRPr lang="en-US" sz="5400" dirty="0" smtClean="0">
              <a:solidFill>
                <a:srgbClr val="00B0F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3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MPP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“GROUPABLE” approach: MPP communications are done for multiple coupling cards at once. Not done for each coupling card separately.  </a:t>
            </a:r>
          </a:p>
          <a:p>
            <a:r>
              <a:rPr lang="en-US" dirty="0" smtClean="0"/>
              <a:t>MPP communications are separated into MPI_IRECV() and MPI_ISEND() and placed strategically between major CPU hotspots (such as element subroutines, contact subroutines). This greatly reduced, if not eliminated the message passing time.</a:t>
            </a:r>
          </a:p>
          <a:p>
            <a:r>
              <a:rPr lang="en-US" dirty="0" smtClean="0"/>
              <a:t>One code for SMP/MPP. This greatly reduced code length and un-needed effort to maintain two sets of code.</a:t>
            </a:r>
          </a:p>
          <a:p>
            <a:r>
              <a:rPr lang="en-US" dirty="0" smtClean="0"/>
              <a:t>Will add SMP soon to support MPP hybrid.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“GROUPABLE” MPP for Multiple Coupling Cards</a:t>
            </a:r>
            <a:endParaRPr lang="en-US" dirty="0"/>
          </a:p>
        </p:txBody>
      </p:sp>
      <p:pic>
        <p:nvPicPr>
          <p:cNvPr id="4" name="tankslosh_movi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6290" y="1046018"/>
            <a:ext cx="6096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806" y="5951409"/>
            <a:ext cx="846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Fuel tank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using 3 coupling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cards, coupled to a) inside fuel, b) inside vapor and c) outside air (not shown);  41k shells and 91k ALE elements; run with 48 cores.</a:t>
            </a:r>
          </a:p>
        </p:txBody>
      </p:sp>
    </p:spTree>
    <p:extLst>
      <p:ext uri="{BB962C8B-B14F-4D97-AF65-F5344CB8AC3E}">
        <p14:creationId xmlns:p14="http://schemas.microsoft.com/office/powerpoint/2010/main" val="25624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Saving with Multiple Couplings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38" y="3307757"/>
            <a:ext cx="4890655" cy="275201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01989"/>
              </p:ext>
            </p:extLst>
          </p:nvPr>
        </p:nvGraphicFramePr>
        <p:xfrm>
          <a:off x="0" y="1025240"/>
          <a:ext cx="9144000" cy="2143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7270">
                <a:tc>
                  <a:txBody>
                    <a:bodyPr/>
                    <a:lstStyle/>
                    <a:p>
                      <a:r>
                        <a:rPr lang="en-US" dirty="0" smtClean="0"/>
                        <a:t>*ALE_STRUCTURED_FSI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*CONSTRAINED_LAGRANGE_IN_SOLID</a:t>
                      </a:r>
                      <a:endParaRPr lang="en-US" dirty="0"/>
                    </a:p>
                  </a:txBody>
                  <a:tcPr/>
                </a:tc>
              </a:tr>
              <a:tr h="1388584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S-ALE FSI</a:t>
                      </a:r>
                      <a:r>
                        <a:rPr lang="en-US" sz="1600" baseline="0" dirty="0" smtClean="0">
                          <a:latin typeface="Courier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............</a:t>
                      </a:r>
                      <a:r>
                        <a:rPr lang="en-US" sz="1600" baseline="0" dirty="0" smtClean="0">
                          <a:latin typeface="Courier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5.1793E+02</a:t>
                      </a:r>
                      <a:endParaRPr lang="en-US" sz="1600" dirty="0" smtClean="0">
                        <a:latin typeface="Courier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  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S-ALE FSI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ID    1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.. 4.5567E+01</a:t>
                      </a:r>
                      <a:endParaRPr lang="en-US" sz="1600" dirty="0" smtClean="0">
                        <a:latin typeface="Courier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  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S-ALE FSI ID    2 .. 8.0366E+00</a:t>
                      </a:r>
                      <a:endParaRPr lang="en-US" sz="1600" dirty="0" smtClean="0">
                        <a:latin typeface="Courier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  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S-ALE FSI ID    3 .. 4.4024E+01</a:t>
                      </a:r>
                      <a:endParaRPr lang="en-US" sz="1600" dirty="0" smtClean="0">
                        <a:latin typeface="Courier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S-ALE Advection ......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2.0511E+02</a:t>
                      </a:r>
                      <a:endParaRPr lang="en-US" sz="1600" dirty="0" smtClean="0">
                        <a:latin typeface="Courier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ALE FSI Algorithm ....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1.8111E+03</a:t>
                      </a:r>
                      <a:endParaRPr lang="en-US" sz="1600" dirty="0" smtClean="0">
                        <a:latin typeface="Courier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   FSI ID         1 ...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7.2176E+02</a:t>
                      </a:r>
                      <a:endParaRPr lang="en-US" sz="1600" dirty="0" smtClean="0">
                        <a:latin typeface="Courier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   FSI ID         2 ...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4.7892E+02</a:t>
                      </a:r>
                      <a:endParaRPr lang="en-US" sz="1600" dirty="0" smtClean="0">
                        <a:latin typeface="Courier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   FSI ID         3 ...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6.1037E+02</a:t>
                      </a:r>
                      <a:endParaRPr lang="en-US" sz="1600" dirty="0" smtClean="0">
                        <a:latin typeface="Courier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 S-ALE Advection </a:t>
                      </a:r>
                      <a:r>
                        <a:rPr lang="en-US" sz="1600" dirty="0" smtClean="0">
                          <a:latin typeface="Courier" pitchFamily="49" charset="0"/>
                          <a:cs typeface="Courier New" pitchFamily="49" charset="0"/>
                        </a:rPr>
                        <a:t>......  1.7736E+02</a:t>
                      </a:r>
                      <a:endParaRPr lang="en-US" sz="1600" dirty="0" smtClean="0">
                        <a:latin typeface="Courier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772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" pitchFamily="49" charset="0"/>
                        </a:rPr>
                        <a:t>1188 </a:t>
                      </a:r>
                      <a:r>
                        <a:rPr lang="en-US" sz="1800" dirty="0" smtClean="0">
                          <a:latin typeface="Courier" pitchFamily="49" charset="0"/>
                        </a:rPr>
                        <a:t>seconds for </a:t>
                      </a:r>
                      <a:r>
                        <a:rPr lang="en-US" sz="1800" dirty="0" smtClean="0">
                          <a:latin typeface="Courier" pitchFamily="49" charset="0"/>
                        </a:rPr>
                        <a:t>37865 </a:t>
                      </a:r>
                      <a:r>
                        <a:rPr lang="en-US" sz="1800" dirty="0" smtClean="0">
                          <a:latin typeface="Courier" pitchFamily="49" charset="0"/>
                        </a:rPr>
                        <a:t>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" pitchFamily="49" charset="0"/>
                        </a:rPr>
                        <a:t>2558 </a:t>
                      </a:r>
                      <a:r>
                        <a:rPr lang="en-US" dirty="0" smtClean="0">
                          <a:latin typeface="Courier" pitchFamily="49" charset="0"/>
                        </a:rPr>
                        <a:t>seconds for </a:t>
                      </a:r>
                      <a:r>
                        <a:rPr lang="en-US" dirty="0" smtClean="0">
                          <a:latin typeface="Courier" pitchFamily="49" charset="0"/>
                        </a:rPr>
                        <a:t>37523 </a:t>
                      </a:r>
                      <a:r>
                        <a:rPr lang="en-US" dirty="0" smtClean="0">
                          <a:latin typeface="Courier" pitchFamily="49" charset="0"/>
                        </a:rPr>
                        <a:t>cycles</a:t>
                      </a:r>
                      <a:endParaRPr lang="en-US" dirty="0">
                        <a:latin typeface="Courier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2930" y="6023541"/>
            <a:ext cx="865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CLIS and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ASF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yield similar FSI pressure.  With 3 cards,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ASF only used 29% of time CLIS used.</a:t>
            </a:r>
          </a:p>
          <a:p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mppdyna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single precision dev.139039 48 core on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barstow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26" y="1048476"/>
            <a:ext cx="8437419" cy="544930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Problems with *CONSTRAINED_LAGRANGE_IN_SOLID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Leakage Control not robust; exhaustive and unpredictable parameter tuning; no guarantee on  effectiveness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One keyword; three totally different functions: </a:t>
            </a:r>
            <a:r>
              <a:rPr lang="en-US" dirty="0">
                <a:sym typeface="Wingdings" pitchFamily="2" charset="2"/>
              </a:rPr>
              <a:t>. 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(</a:t>
            </a:r>
            <a:r>
              <a:rPr lang="en-US" dirty="0" smtClean="0">
                <a:solidFill>
                  <a:schemeClr val="bg2"/>
                </a:solidFill>
              </a:rPr>
              <a:t>31/36/38 </a:t>
            </a:r>
            <a:r>
              <a:rPr lang="en-US" dirty="0">
                <a:solidFill>
                  <a:schemeClr val="bg2"/>
                </a:solidFill>
              </a:rPr>
              <a:t>parameters with 22 pages in Users’ Manual</a:t>
            </a:r>
            <a:r>
              <a:rPr lang="en-US" dirty="0" smtClean="0">
                <a:solidFill>
                  <a:schemeClr val="bg2"/>
                </a:solidFill>
              </a:rPr>
              <a:t>.)</a:t>
            </a:r>
            <a:endParaRPr lang="en-US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  Rebar-Concrete Constraint </a:t>
            </a:r>
          </a:p>
          <a:p>
            <a:pPr lvl="1"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  Penalty Coupling (mostly used)</a:t>
            </a:r>
          </a:p>
          <a:p>
            <a:pPr lvl="1"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  Porous Coupling </a:t>
            </a: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Messy format</a:t>
            </a:r>
            <a:r>
              <a:rPr lang="en-US" dirty="0"/>
              <a:t>;</a:t>
            </a:r>
            <a:r>
              <a:rPr lang="en-US" dirty="0" smtClean="0"/>
              <a:t> useless options; obsolete features </a:t>
            </a:r>
            <a:r>
              <a:rPr lang="en-US" dirty="0" smtClean="0">
                <a:sym typeface="Wingdings" pitchFamily="2" charset="2"/>
              </a:rPr>
              <a:t> user confusion  setup mistakes, erroneous results  frustrated users  less and less usage</a:t>
            </a:r>
            <a:endParaRPr lang="en-US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106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*ALE_STRUCTURED_FSI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226853"/>
              </p:ext>
            </p:extLst>
          </p:nvPr>
        </p:nvGraphicFramePr>
        <p:xfrm>
          <a:off x="387925" y="1898532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/>
                <a:gridCol w="1229593"/>
                <a:gridCol w="997527"/>
                <a:gridCol w="1011382"/>
                <a:gridCol w="876298"/>
                <a:gridCol w="1028700"/>
                <a:gridCol w="907475"/>
                <a:gridCol w="1149925"/>
              </a:tblGrid>
              <a:tr h="370840">
                <a:tc gridSpan="8">
                  <a:txBody>
                    <a:bodyPr/>
                    <a:lstStyle/>
                    <a:p>
                      <a:r>
                        <a:rPr lang="en-US" dirty="0" smtClean="0"/>
                        <a:t>*ALE_STRUCTURED_FSI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246DA5"/>
                          </a:solidFill>
                        </a:rPr>
                        <a:t>SLAVE</a:t>
                      </a:r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246DA5"/>
                          </a:solidFill>
                        </a:rPr>
                        <a:t>MASTER</a:t>
                      </a:r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246DA5"/>
                          </a:solidFill>
                        </a:rPr>
                        <a:t>SSTYP</a:t>
                      </a:r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246DA5"/>
                          </a:solidFill>
                        </a:rPr>
                        <a:t>MSTYP</a:t>
                      </a:r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246DA5"/>
                          </a:solidFill>
                        </a:rPr>
                        <a:t>MCOUP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246DA5"/>
                          </a:solidFill>
                        </a:rPr>
                        <a:t>PFAC</a:t>
                      </a:r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246DA5"/>
                          </a:solidFill>
                        </a:rPr>
                        <a:t>IFLIP</a:t>
                      </a:r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246DA5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4071" y="3270796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SLAVE:  Structure PART/PARTSET/SEGSET ID</a:t>
            </a: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MASTER: ALE mesh PART ID</a:t>
            </a: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SSTYP: PARTSET/PART/SEGSET (0/1/2)</a:t>
            </a: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MSTYP: PARTSET/PART (0/1)</a:t>
            </a:r>
          </a:p>
        </p:txBody>
      </p:sp>
      <p:sp>
        <p:nvSpPr>
          <p:cNvPr id="3" name="Rectangle 2"/>
          <p:cNvSpPr/>
          <p:nvPr/>
        </p:nvSpPr>
        <p:spPr>
          <a:xfrm>
            <a:off x="4987633" y="3270796"/>
            <a:ext cx="37822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itchFamily="34" charset="0"/>
                <a:cs typeface="Calibri" pitchFamily="34" charset="0"/>
              </a:rPr>
              <a:t>MCOUP: ALE fluids to be coupled</a:t>
            </a: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PFAC: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Penalty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formulation &amp; Stiffness</a:t>
            </a:r>
          </a:p>
          <a:p>
            <a:r>
              <a:rPr lang="en-US" sz="18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     = 0.?  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m/dt^2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       =-N:  Load Curve (recommended)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FLIP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: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Flip structure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normal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or not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182325"/>
            <a:ext cx="672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Calibri" pitchFamily="34" charset="0"/>
              </a:rPr>
              <a:t>A new member in the “*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ALE_STRUCTURED_”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family: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946" y="4535123"/>
            <a:ext cx="80269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New card in the Structured ALE solver. 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*ALE_STRUCTURED_MESH</a:t>
            </a: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*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ALE_STRUCTURED_MESH_TRIM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*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ALE_STRUCTURED_MESH_MOTION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*ALE_STRUCTURED_MESH_VOLUME_FILLING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*ALE_STRUCTURED_FSI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3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254" y="1256294"/>
            <a:ext cx="8797635" cy="4828305"/>
          </a:xfrm>
        </p:spPr>
        <p:txBody>
          <a:bodyPr/>
          <a:lstStyle/>
          <a:p>
            <a:r>
              <a:rPr lang="en-US" dirty="0" smtClean="0"/>
              <a:t>Minimized work to convert old input containing *CONSTRAINED_LAG_IN_SOLID cards. One parameter change: CTYPE=4 </a:t>
            </a:r>
            <a:r>
              <a:rPr lang="en-US" dirty="0" smtClean="0">
                <a:sym typeface="Wingdings" pitchFamily="2" charset="2"/>
              </a:rPr>
              <a:t> CTYPE=104.</a:t>
            </a:r>
            <a:r>
              <a:rPr lang="en-US" dirty="0" smtClean="0"/>
              <a:t> </a:t>
            </a:r>
          </a:p>
          <a:p>
            <a:r>
              <a:rPr lang="en-US" dirty="0" smtClean="0"/>
              <a:t>Automatically convert CLIS cards to </a:t>
            </a:r>
            <a:r>
              <a:rPr lang="en-US" dirty="0" smtClean="0"/>
              <a:t>*</a:t>
            </a:r>
            <a:r>
              <a:rPr lang="en-US" dirty="0" smtClean="0"/>
              <a:t>ALE_STRUCTURED_FSI</a:t>
            </a:r>
            <a:r>
              <a:rPr lang="en-US" dirty="0" smtClean="0"/>
              <a:t>.  </a:t>
            </a:r>
            <a:r>
              <a:rPr lang="en-US" dirty="0" smtClean="0"/>
              <a:t>Store the converted file, print warning message and continue the run.  </a:t>
            </a:r>
            <a:endParaRPr lang="en-US" dirty="0"/>
          </a:p>
          <a:p>
            <a:r>
              <a:rPr lang="en-US" dirty="0" smtClean="0"/>
              <a:t>Limited release to certain users.  Testing and feedback.</a:t>
            </a:r>
          </a:p>
          <a:p>
            <a:r>
              <a:rPr lang="en-US" dirty="0" smtClean="0"/>
              <a:t>Only works for S-ALE for now as ALE searching/sorting algorithm must be efficient;  still under development.</a:t>
            </a:r>
          </a:p>
          <a:p>
            <a:r>
              <a:rPr lang="en-US" dirty="0" smtClean="0"/>
              <a:t>As a temporary solution, CTYPE=104 triggers the solver to convert ALE model to S-ALE model.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94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Enhanced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78" y="1103886"/>
            <a:ext cx="8631382" cy="5296913"/>
          </a:xfrm>
        </p:spPr>
        <p:txBody>
          <a:bodyPr/>
          <a:lstStyle/>
          <a:p>
            <a:r>
              <a:rPr lang="en-US" dirty="0" smtClean="0"/>
              <a:t>Penalty formulation. Penalty spring is attached between pairs (fluid/structure) of coupling points.</a:t>
            </a:r>
          </a:p>
          <a:p>
            <a:r>
              <a:rPr lang="en-US" dirty="0" smtClean="0"/>
              <a:t>For each structure segment, coupling points are not only generated inside each structure segment, but also at edges and nodes.</a:t>
            </a:r>
          </a:p>
          <a:p>
            <a:r>
              <a:rPr lang="en-US" dirty="0" smtClean="0"/>
              <a:t>New algorithm to accurately determine the ALE fluid interface.</a:t>
            </a:r>
          </a:p>
          <a:p>
            <a:r>
              <a:rPr lang="en-US" dirty="0" smtClean="0"/>
              <a:t>New Leakage detection and control algorithm – automated and stable.</a:t>
            </a:r>
          </a:p>
          <a:p>
            <a:r>
              <a:rPr lang="en-US" dirty="0" smtClean="0"/>
              <a:t>New coding: 2159 lines; big reduction to *CONSTR_LAG_IN_SOLID’s ~40k lines</a:t>
            </a:r>
          </a:p>
          <a:p>
            <a:r>
              <a:rPr lang="en-US" dirty="0" smtClean="0"/>
              <a:t>New MPP: utilize the same idea as “Groupable Contact”; big savings for problems with multiple coupling cards.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Leakage – Tardec Generic Hull under Mine Blast</a:t>
            </a:r>
            <a:endParaRPr lang="en-US" dirty="0"/>
          </a:p>
        </p:txBody>
      </p:sp>
      <p:pic>
        <p:nvPicPr>
          <p:cNvPr id="4" name="tardec_acs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7151" y="1835727"/>
            <a:ext cx="4405746" cy="33043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7547" y="5621924"/>
            <a:ext cx="3241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  <a:cs typeface="Calibri" pitchFamily="34" charset="0"/>
              </a:rPr>
              <a:t>200k shells, 5.5 million ALE elements</a:t>
            </a:r>
          </a:p>
        </p:txBody>
      </p:sp>
      <p:pic>
        <p:nvPicPr>
          <p:cNvPr id="6" name="tardec_clis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741" y="1849578"/>
            <a:ext cx="4387278" cy="3290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291" y="1234774"/>
            <a:ext cx="4211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*CONSTRAINED_LAGRANGE_IN_SOLID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8699" y="1236493"/>
            <a:ext cx="2644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*ALE_STRUCTURED_FSI</a:t>
            </a:r>
          </a:p>
        </p:txBody>
      </p:sp>
    </p:spTree>
    <p:extLst>
      <p:ext uri="{BB962C8B-B14F-4D97-AF65-F5344CB8AC3E}">
        <p14:creationId xmlns:p14="http://schemas.microsoft.com/office/powerpoint/2010/main" val="344189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Leakage – CLIS vs. </a:t>
            </a:r>
            <a:r>
              <a:rPr lang="en-US" dirty="0"/>
              <a:t>ALE_STRUCTURED_FSI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-50794" y="4111333"/>
            <a:ext cx="9222504" cy="1738750"/>
            <a:chOff x="1" y="3778824"/>
            <a:chExt cx="9222504" cy="17387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782292"/>
              <a:ext cx="2313710" cy="17352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715" y="3778825"/>
              <a:ext cx="2318332" cy="173874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048" y="3778824"/>
              <a:ext cx="2309084" cy="173181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422" y="3778825"/>
              <a:ext cx="2309083" cy="173181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-83131" y="1298863"/>
            <a:ext cx="9264079" cy="1749138"/>
            <a:chOff x="-1" y="1271153"/>
            <a:chExt cx="9264079" cy="174913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285008"/>
              <a:ext cx="2313711" cy="173528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710" y="1278081"/>
              <a:ext cx="2313711" cy="173528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421" y="1278081"/>
              <a:ext cx="2313710" cy="173528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131" y="1271153"/>
              <a:ext cx="2322947" cy="174221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0994" y="3277482"/>
            <a:ext cx="89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Runs with *CONSTRAINED_LAGRANGE_IN_SOLID has a “mysterious” leakage at a flat surface.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0654" y="6089954"/>
            <a:ext cx="667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  <a:cs typeface="Calibri" pitchFamily="34" charset="0"/>
              </a:rPr>
              <a:t>*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ALE_STRUCTURED_FSI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successfully detected and controlled leakage.</a:t>
            </a:r>
          </a:p>
        </p:txBody>
      </p:sp>
    </p:spTree>
    <p:extLst>
      <p:ext uri="{BB962C8B-B14F-4D97-AF65-F5344CB8AC3E}">
        <p14:creationId xmlns:p14="http://schemas.microsoft.com/office/powerpoint/2010/main" val="32660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Tardec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2" y="948962"/>
            <a:ext cx="8174182" cy="4557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8645" y="5733637"/>
            <a:ext cx="7609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Less leakage with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*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ALE_STRUCTURED_FSI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gave a larger peak pressure.  Note: running time longer due to a smaller timestep.</a:t>
            </a:r>
          </a:p>
        </p:txBody>
      </p:sp>
    </p:spTree>
    <p:extLst>
      <p:ext uri="{BB962C8B-B14F-4D97-AF65-F5344CB8AC3E}">
        <p14:creationId xmlns:p14="http://schemas.microsoft.com/office/powerpoint/2010/main" val="287456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Leakage – Simple Airbag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27" y="3846690"/>
            <a:ext cx="5403273" cy="3011310"/>
          </a:xfrm>
          <a:prstGeom prst="rect">
            <a:avLst/>
          </a:prstGeom>
        </p:spPr>
      </p:pic>
      <p:pic>
        <p:nvPicPr>
          <p:cNvPr id="4" name="airbag_movi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3" y="990597"/>
            <a:ext cx="4313382" cy="32350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7563" y="1362824"/>
            <a:ext cx="3546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Pressurized air is light.  It moves fast and tends to leakage.  This simple spherical airbag has been used to test leakage detection and control algorithms. </a:t>
            </a:r>
          </a:p>
          <a:p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294 shells and 9261 ALE elements.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33" y="4641273"/>
            <a:ext cx="421178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  <a:cs typeface="Calibri" pitchFamily="34" charset="0"/>
              </a:rPr>
              <a:t>Both CLIS and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ASF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passed this test. </a:t>
            </a:r>
          </a:p>
          <a:p>
            <a:endParaRPr lang="en-US" sz="1800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However,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*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ALE_STRUCTURED_FSI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captured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right coupling pressure while *CONSTRAINED_LAGRANGE_IN_SOLID’s result is much higher.</a:t>
            </a:r>
          </a:p>
        </p:txBody>
      </p:sp>
    </p:spTree>
    <p:extLst>
      <p:ext uri="{BB962C8B-B14F-4D97-AF65-F5344CB8AC3E}">
        <p14:creationId xmlns:p14="http://schemas.microsoft.com/office/powerpoint/2010/main" val="250803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CECFF"/>
        </a:solidFill>
        <a:ln w="57150">
          <a:noFill/>
          <a:round/>
          <a:headEnd type="oval" w="med" len="med"/>
          <a:tailEnd type="triangle" w="med" len="med"/>
        </a:ln>
        <a:extLst/>
      </a:spPr>
      <a:bodyPr rtlCol="0" anchor="ctr"/>
      <a:lstStyle>
        <a:defPPr>
          <a:defRPr sz="1800" dirty="0" smtClean="0">
            <a:solidFill>
              <a:schemeClr val="tx1">
                <a:lumMod val="65000"/>
                <a:lumOff val="35000"/>
              </a:schemeClr>
            </a:solidFill>
            <a:latin typeface="Calibri" pitchFamily="34" charset="0"/>
            <a:cs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600" dirty="0" smtClean="0">
            <a:solidFill>
              <a:srgbClr val="00B0F0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149976</TotalTime>
  <Pages>62</Pages>
  <Words>748</Words>
  <Application>Microsoft Office PowerPoint</Application>
  <PresentationFormat>Letter Paper (8.5x11 in)</PresentationFormat>
  <Paragraphs>87</Paragraphs>
  <Slides>12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Default Design</vt:lpstr>
      <vt:lpstr>PowerPoint Presentation</vt:lpstr>
      <vt:lpstr>Motivation</vt:lpstr>
      <vt:lpstr>*ALE_STRUCTURED_FSI</vt:lpstr>
      <vt:lpstr>Smooth Transition</vt:lpstr>
      <vt:lpstr>Enhanced Algorithm</vt:lpstr>
      <vt:lpstr>Leakage – Tardec Generic Hull under Mine Blast</vt:lpstr>
      <vt:lpstr>Leakage – CLIS vs. ALE_STRUCTURED_FSI</vt:lpstr>
      <vt:lpstr>Results – Tardec Model</vt:lpstr>
      <vt:lpstr>Leakage – Simple Airbag</vt:lpstr>
      <vt:lpstr>MPP Implementation</vt:lpstr>
      <vt:lpstr>“GROUPABLE” MPP for Multiple Coupling Cards</vt:lpstr>
      <vt:lpstr>Time Saving with Multiple Couplings</vt:lpstr>
    </vt:vector>
  </TitlesOfParts>
  <Company>LSTC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Developments in  LS-DYNA</dc:title>
  <dc:creator>LSTC</dc:creator>
  <cp:lastModifiedBy>hao</cp:lastModifiedBy>
  <cp:revision>2078</cp:revision>
  <cp:lastPrinted>1999-06-10T15:41:53Z</cp:lastPrinted>
  <dcterms:created xsi:type="dcterms:W3CDTF">2005-06-15T21:26:25Z</dcterms:created>
  <dcterms:modified xsi:type="dcterms:W3CDTF">2019-07-19T23:00:22Z</dcterms:modified>
</cp:coreProperties>
</file>